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46" r:id="rId1"/>
  </p:sldMasterIdLst>
  <p:sldIdLst>
    <p:sldId id="257" r:id="rId2"/>
    <p:sldId id="258" r:id="rId3"/>
    <p:sldId id="259" r:id="rId4"/>
    <p:sldId id="260" r:id="rId5"/>
    <p:sldId id="261" r:id="rId6"/>
    <p:sldId id="262" r:id="rId7"/>
    <p:sldId id="263" r:id="rId8"/>
    <p:sldId id="264" r:id="rId9"/>
    <p:sldId id="265" r:id="rId10"/>
    <p:sldId id="267" r:id="rId11"/>
    <p:sldId id="268" r:id="rId12"/>
    <p:sldId id="270" r:id="rId13"/>
    <p:sldId id="269" r:id="rId14"/>
    <p:sldId id="271" r:id="rId15"/>
    <p:sldId id="272" r:id="rId16"/>
    <p:sldId id="273" r:id="rId17"/>
    <p:sldId id="274" r:id="rId18"/>
    <p:sldId id="27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58" y="3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5/29/2020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5/29/2020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5/29/2020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5/29/2020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5/29/2020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5/29/2020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5/29/2020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5/29/2020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5/29/2020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5/29/2020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5/29/2020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5/29/2020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8000" dirty="0">
                <a:latin typeface="Trebuchet MS" panose="020B0603020202020204" pitchFamily="34" charset="0"/>
              </a:rPr>
              <a:t>M.L</a:t>
            </a:r>
            <a:r>
              <a:rPr lang="en-US" sz="8000" dirty="0"/>
              <a:t> </a:t>
            </a:r>
            <a:r>
              <a:rPr lang="en-US" sz="8000" dirty="0">
                <a:latin typeface="Ink Free" panose="03080402000500000000" pitchFamily="66" charset="0"/>
              </a:rPr>
              <a:t>Automation with </a:t>
            </a:r>
            <a:r>
              <a:rPr lang="en-US" dirty="0">
                <a:latin typeface="Trebuchet MS" panose="020B0603020202020204" pitchFamily="34" charset="0"/>
              </a:rPr>
              <a:t>DevOps</a:t>
            </a:r>
            <a:endParaRPr lang="en-US" sz="8000" dirty="0">
              <a:latin typeface="Ink Free" panose="03080402000500000000" pitchFamily="66" charset="0"/>
            </a:endParaRP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804659" y="5080807"/>
            <a:ext cx="6269347" cy="1021498"/>
          </a:xfrm>
        </p:spPr>
        <p:txBody>
          <a:bodyPr>
            <a:noAutofit/>
          </a:bodyPr>
          <a:lstStyle/>
          <a:p>
            <a:r>
              <a:rPr lang="en-US" sz="3200" b="1" i="1" dirty="0">
                <a:solidFill>
                  <a:schemeClr val="tx1">
                    <a:lumMod val="85000"/>
                    <a:lumOff val="15000"/>
                  </a:schemeClr>
                </a:solidFill>
                <a:latin typeface="Trebuchet MS" panose="020B0603020202020204" pitchFamily="34" charset="0"/>
              </a:rPr>
              <a:t>		-by Sudha rani</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11B8C-6F6B-4F97-A5D2-00D972C02828}"/>
              </a:ext>
            </a:extLst>
          </p:cNvPr>
          <p:cNvSpPr>
            <a:spLocks noGrp="1"/>
          </p:cNvSpPr>
          <p:nvPr>
            <p:ph type="title"/>
          </p:nvPr>
        </p:nvSpPr>
        <p:spPr>
          <a:xfrm>
            <a:off x="2405849" y="-530143"/>
            <a:ext cx="8895425" cy="1450757"/>
          </a:xfrm>
        </p:spPr>
        <p:txBody>
          <a:bodyPr/>
          <a:lstStyle/>
          <a:p>
            <a:r>
              <a:rPr lang="en-IN" dirty="0"/>
              <a:t>JOB – 4 TWEAKING MODEL </a:t>
            </a:r>
          </a:p>
        </p:txBody>
      </p:sp>
      <p:pic>
        <p:nvPicPr>
          <p:cNvPr id="5" name="Picture 4">
            <a:extLst>
              <a:ext uri="{FF2B5EF4-FFF2-40B4-BE49-F238E27FC236}">
                <a16:creationId xmlns:a16="http://schemas.microsoft.com/office/drawing/2014/main" id="{2C555CC7-4081-4318-9EE9-812D5D8B1C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921" y="1281284"/>
            <a:ext cx="5797118" cy="4995229"/>
          </a:xfrm>
          <a:prstGeom prst="rect">
            <a:avLst/>
          </a:prstGeom>
        </p:spPr>
      </p:pic>
      <p:pic>
        <p:nvPicPr>
          <p:cNvPr id="7" name="Picture 6">
            <a:extLst>
              <a:ext uri="{FF2B5EF4-FFF2-40B4-BE49-F238E27FC236}">
                <a16:creationId xmlns:a16="http://schemas.microsoft.com/office/drawing/2014/main" id="{DD4386CE-2182-4252-A46B-8EF2109472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3963" y="1281283"/>
            <a:ext cx="5732014" cy="5119517"/>
          </a:xfrm>
          <a:prstGeom prst="rect">
            <a:avLst/>
          </a:prstGeom>
        </p:spPr>
      </p:pic>
    </p:spTree>
    <p:extLst>
      <p:ext uri="{BB962C8B-B14F-4D97-AF65-F5344CB8AC3E}">
        <p14:creationId xmlns:p14="http://schemas.microsoft.com/office/powerpoint/2010/main" val="40724466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9E672-B7E6-4203-AC42-D568814141BA}"/>
              </a:ext>
            </a:extLst>
          </p:cNvPr>
          <p:cNvSpPr>
            <a:spLocks noGrp="1"/>
          </p:cNvSpPr>
          <p:nvPr>
            <p:ph type="title"/>
          </p:nvPr>
        </p:nvSpPr>
        <p:spPr>
          <a:xfrm>
            <a:off x="0" y="-550416"/>
            <a:ext cx="12064753" cy="1450757"/>
          </a:xfrm>
        </p:spPr>
        <p:txBody>
          <a:bodyPr/>
          <a:lstStyle/>
          <a:p>
            <a:r>
              <a:rPr lang="en-IN" dirty="0"/>
              <a:t>JOB – 5 SENDING MAIL TO THE CLIENT</a:t>
            </a:r>
          </a:p>
        </p:txBody>
      </p:sp>
      <p:pic>
        <p:nvPicPr>
          <p:cNvPr id="6" name="Picture 5">
            <a:extLst>
              <a:ext uri="{FF2B5EF4-FFF2-40B4-BE49-F238E27FC236}">
                <a16:creationId xmlns:a16="http://schemas.microsoft.com/office/drawing/2014/main" id="{915D9593-FEF4-494B-89FD-052C1DAB62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120694"/>
            <a:ext cx="5840411" cy="5297859"/>
          </a:xfrm>
          <a:prstGeom prst="rect">
            <a:avLst/>
          </a:prstGeom>
        </p:spPr>
      </p:pic>
      <p:pic>
        <p:nvPicPr>
          <p:cNvPr id="7" name="Picture 6">
            <a:extLst>
              <a:ext uri="{FF2B5EF4-FFF2-40B4-BE49-F238E27FC236}">
                <a16:creationId xmlns:a16="http://schemas.microsoft.com/office/drawing/2014/main" id="{D1DB07DA-0C17-4F4E-9918-724F14B9F5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89" y="1120695"/>
            <a:ext cx="5775474" cy="5297860"/>
          </a:xfrm>
          <a:prstGeom prst="rect">
            <a:avLst/>
          </a:prstGeom>
        </p:spPr>
      </p:pic>
    </p:spTree>
    <p:extLst>
      <p:ext uri="{BB962C8B-B14F-4D97-AF65-F5344CB8AC3E}">
        <p14:creationId xmlns:p14="http://schemas.microsoft.com/office/powerpoint/2010/main" val="254341288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origami"/>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08D43-7FD2-43ED-8E1D-955A5D86040C}"/>
              </a:ext>
            </a:extLst>
          </p:cNvPr>
          <p:cNvSpPr>
            <a:spLocks noGrp="1"/>
          </p:cNvSpPr>
          <p:nvPr>
            <p:ph type="title"/>
          </p:nvPr>
        </p:nvSpPr>
        <p:spPr>
          <a:xfrm>
            <a:off x="1363610" y="-618920"/>
            <a:ext cx="10058400" cy="1450757"/>
          </a:xfrm>
        </p:spPr>
        <p:txBody>
          <a:bodyPr/>
          <a:lstStyle/>
          <a:p>
            <a:r>
              <a:rPr lang="en-IN" dirty="0"/>
              <a:t>JOB – 5 CONSOLE OUTPUT</a:t>
            </a:r>
          </a:p>
        </p:txBody>
      </p:sp>
      <p:pic>
        <p:nvPicPr>
          <p:cNvPr id="4" name="Picture 3">
            <a:extLst>
              <a:ext uri="{FF2B5EF4-FFF2-40B4-BE49-F238E27FC236}">
                <a16:creationId xmlns:a16="http://schemas.microsoft.com/office/drawing/2014/main" id="{0D5CF2E9-AB46-488E-8C60-4EB7ED5A8A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558" y="736554"/>
            <a:ext cx="10809451" cy="5690879"/>
          </a:xfrm>
          <a:prstGeom prst="rect">
            <a:avLst/>
          </a:prstGeom>
        </p:spPr>
      </p:pic>
    </p:spTree>
    <p:extLst>
      <p:ext uri="{BB962C8B-B14F-4D97-AF65-F5344CB8AC3E}">
        <p14:creationId xmlns:p14="http://schemas.microsoft.com/office/powerpoint/2010/main" val="398223087"/>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D4D5F-62BA-4E37-A61F-ABEF16CF3900}"/>
              </a:ext>
            </a:extLst>
          </p:cNvPr>
          <p:cNvSpPr>
            <a:spLocks noGrp="1"/>
          </p:cNvSpPr>
          <p:nvPr>
            <p:ph type="title"/>
          </p:nvPr>
        </p:nvSpPr>
        <p:spPr>
          <a:xfrm>
            <a:off x="676478" y="-379222"/>
            <a:ext cx="10479202" cy="1450757"/>
          </a:xfrm>
        </p:spPr>
        <p:txBody>
          <a:bodyPr/>
          <a:lstStyle/>
          <a:p>
            <a:r>
              <a:rPr lang="en-IN" dirty="0"/>
              <a:t>JOB – 6 MONITORING CONTAINER</a:t>
            </a:r>
          </a:p>
        </p:txBody>
      </p:sp>
      <p:pic>
        <p:nvPicPr>
          <p:cNvPr id="15" name="Picture 14">
            <a:extLst>
              <a:ext uri="{FF2B5EF4-FFF2-40B4-BE49-F238E27FC236}">
                <a16:creationId xmlns:a16="http://schemas.microsoft.com/office/drawing/2014/main" id="{1EA9D8CC-6434-4E98-96D2-694B4D929FE8}"/>
              </a:ext>
            </a:extLst>
          </p:cNvPr>
          <p:cNvPicPr>
            <a:picLocks noChangeAspect="1"/>
          </p:cNvPicPr>
          <p:nvPr/>
        </p:nvPicPr>
        <p:blipFill>
          <a:blip r:embed="rId2"/>
          <a:stretch>
            <a:fillRect/>
          </a:stretch>
        </p:blipFill>
        <p:spPr>
          <a:xfrm>
            <a:off x="846337" y="1071534"/>
            <a:ext cx="10309343" cy="5338143"/>
          </a:xfrm>
          <a:prstGeom prst="rect">
            <a:avLst/>
          </a:prstGeom>
        </p:spPr>
      </p:pic>
    </p:spTree>
    <p:extLst>
      <p:ext uri="{BB962C8B-B14F-4D97-AF65-F5344CB8AC3E}">
        <p14:creationId xmlns:p14="http://schemas.microsoft.com/office/powerpoint/2010/main" val="4127374843"/>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FB743-F004-414C-84B0-C65D64DE9595}"/>
              </a:ext>
            </a:extLst>
          </p:cNvPr>
          <p:cNvSpPr>
            <a:spLocks noGrp="1"/>
          </p:cNvSpPr>
          <p:nvPr>
            <p:ph type="title"/>
          </p:nvPr>
        </p:nvSpPr>
        <p:spPr>
          <a:xfrm>
            <a:off x="1709839" y="-601164"/>
            <a:ext cx="10058400" cy="1450757"/>
          </a:xfrm>
        </p:spPr>
        <p:txBody>
          <a:bodyPr/>
          <a:lstStyle/>
          <a:p>
            <a:r>
              <a:rPr lang="en-IN" dirty="0"/>
              <a:t>JOB – 6 CONSOLE OUTPUT</a:t>
            </a:r>
          </a:p>
        </p:txBody>
      </p:sp>
      <p:sp>
        <p:nvSpPr>
          <p:cNvPr id="3" name="Content Placeholder 2">
            <a:extLst>
              <a:ext uri="{FF2B5EF4-FFF2-40B4-BE49-F238E27FC236}">
                <a16:creationId xmlns:a16="http://schemas.microsoft.com/office/drawing/2014/main" id="{D40AA1EC-B62C-44AE-A8FF-262FBF136E9D}"/>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B76618BC-8F8B-4096-9346-6E5A4D8E31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69" y="914400"/>
            <a:ext cx="11234100" cy="5438962"/>
          </a:xfrm>
          <a:prstGeom prst="rect">
            <a:avLst/>
          </a:prstGeom>
        </p:spPr>
      </p:pic>
    </p:spTree>
    <p:extLst>
      <p:ext uri="{BB962C8B-B14F-4D97-AF65-F5344CB8AC3E}">
        <p14:creationId xmlns:p14="http://schemas.microsoft.com/office/powerpoint/2010/main" val="833449248"/>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FDCAD-D47E-4782-B400-AF38A4C9C955}"/>
              </a:ext>
            </a:extLst>
          </p:cNvPr>
          <p:cNvSpPr>
            <a:spLocks noGrp="1"/>
          </p:cNvSpPr>
          <p:nvPr>
            <p:ph type="title"/>
          </p:nvPr>
        </p:nvSpPr>
        <p:spPr>
          <a:xfrm>
            <a:off x="227268" y="561811"/>
            <a:ext cx="3164002" cy="1450757"/>
          </a:xfrm>
        </p:spPr>
        <p:txBody>
          <a:bodyPr/>
          <a:lstStyle/>
          <a:p>
            <a:r>
              <a:rPr lang="en-IN" u="sng" dirty="0" err="1"/>
              <a:t>Dockerfile</a:t>
            </a:r>
            <a:endParaRPr lang="en-IN" u="sng" dirty="0"/>
          </a:p>
        </p:txBody>
      </p:sp>
      <p:pic>
        <p:nvPicPr>
          <p:cNvPr id="5" name="Picture 4">
            <a:extLst>
              <a:ext uri="{FF2B5EF4-FFF2-40B4-BE49-F238E27FC236}">
                <a16:creationId xmlns:a16="http://schemas.microsoft.com/office/drawing/2014/main" id="{F3DF5E7D-4500-4126-A451-438FCE2F9D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1472" y="0"/>
            <a:ext cx="8960528" cy="6436311"/>
          </a:xfrm>
          <a:prstGeom prst="rect">
            <a:avLst/>
          </a:prstGeom>
        </p:spPr>
      </p:pic>
    </p:spTree>
    <p:extLst>
      <p:ext uri="{BB962C8B-B14F-4D97-AF65-F5344CB8AC3E}">
        <p14:creationId xmlns:p14="http://schemas.microsoft.com/office/powerpoint/2010/main" val="483471073"/>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83890C-337C-4AA2-9B30-7587063E5B38}"/>
              </a:ext>
            </a:extLst>
          </p:cNvPr>
          <p:cNvSpPr>
            <a:spLocks noGrp="1"/>
          </p:cNvSpPr>
          <p:nvPr>
            <p:ph type="title"/>
          </p:nvPr>
        </p:nvSpPr>
        <p:spPr>
          <a:xfrm>
            <a:off x="538691" y="948308"/>
            <a:ext cx="3517567" cy="4604767"/>
          </a:xfrm>
        </p:spPr>
        <p:txBody>
          <a:bodyPr>
            <a:normAutofit/>
          </a:bodyPr>
          <a:lstStyle/>
          <a:p>
            <a:pPr algn="ctr"/>
            <a:r>
              <a:rPr lang="en-IN" sz="4400" dirty="0">
                <a:solidFill>
                  <a:schemeClr val="accent2">
                    <a:lumMod val="60000"/>
                    <a:lumOff val="40000"/>
                  </a:schemeClr>
                </a:solidFill>
                <a:latin typeface="Georgia" panose="02040502050405020303" pitchFamily="18" charset="0"/>
              </a:rPr>
              <a:t>The process done in between Training and Tweaking jobs of Jenkins</a:t>
            </a:r>
          </a:p>
        </p:txBody>
      </p:sp>
      <p:sp>
        <p:nvSpPr>
          <p:cNvPr id="7" name="TextBox 6">
            <a:extLst>
              <a:ext uri="{FF2B5EF4-FFF2-40B4-BE49-F238E27FC236}">
                <a16:creationId xmlns:a16="http://schemas.microsoft.com/office/drawing/2014/main" id="{60F66C92-2F9D-456D-95DD-90FB2D79173E}"/>
              </a:ext>
            </a:extLst>
          </p:cNvPr>
          <p:cNvSpPr txBox="1"/>
          <p:nvPr/>
        </p:nvSpPr>
        <p:spPr>
          <a:xfrm>
            <a:off x="4981574" y="380999"/>
            <a:ext cx="6781801" cy="6001643"/>
          </a:xfrm>
          <a:prstGeom prst="rect">
            <a:avLst/>
          </a:prstGeom>
          <a:noFill/>
        </p:spPr>
        <p:txBody>
          <a:bodyPr wrap="square" rtlCol="0">
            <a:spAutoFit/>
          </a:bodyPr>
          <a:lstStyle/>
          <a:p>
            <a:r>
              <a:rPr lang="en-IN" sz="3200" i="1" dirty="0">
                <a:latin typeface="Trebuchet MS" panose="020B0603020202020204" pitchFamily="34" charset="0"/>
              </a:rPr>
              <a:t> After training the model if we got less accuracy than the 95% then the return code “1” or “0” (“1” if we got desired result and “0” if we didn’t get desired result will be returned to a file and after that Jenkins Tweak the model based on return code .If Tweaking job find the “0” as return code then the model is retrained by adding some more layers and changing the hyper parameters.</a:t>
            </a:r>
          </a:p>
        </p:txBody>
      </p:sp>
    </p:spTree>
    <p:extLst>
      <p:ext uri="{BB962C8B-B14F-4D97-AF65-F5344CB8AC3E}">
        <p14:creationId xmlns:p14="http://schemas.microsoft.com/office/powerpoint/2010/main" val="1372424207"/>
      </p:ext>
    </p:ext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D4D259A-2D94-4705-B7AA-109D2AA22623}"/>
              </a:ext>
            </a:extLst>
          </p:cNvPr>
          <p:cNvSpPr txBox="1">
            <a:spLocks/>
          </p:cNvSpPr>
          <p:nvPr/>
        </p:nvSpPr>
        <p:spPr>
          <a:xfrm>
            <a:off x="1485900" y="183009"/>
            <a:ext cx="12064753" cy="1450757"/>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IN" dirty="0"/>
              <a:t>PIPELINE VIEW OF ALL JOBS</a:t>
            </a:r>
          </a:p>
        </p:txBody>
      </p:sp>
      <p:pic>
        <p:nvPicPr>
          <p:cNvPr id="7" name="Picture 6">
            <a:extLst>
              <a:ext uri="{FF2B5EF4-FFF2-40B4-BE49-F238E27FC236}">
                <a16:creationId xmlns:a16="http://schemas.microsoft.com/office/drawing/2014/main" id="{701690E7-D1DC-42B6-8407-FFE3A65DD7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225" y="1019035"/>
            <a:ext cx="10553700" cy="5343665"/>
          </a:xfrm>
          <a:prstGeom prst="rect">
            <a:avLst/>
          </a:prstGeom>
        </p:spPr>
      </p:pic>
    </p:spTree>
    <p:extLst>
      <p:ext uri="{BB962C8B-B14F-4D97-AF65-F5344CB8AC3E}">
        <p14:creationId xmlns:p14="http://schemas.microsoft.com/office/powerpoint/2010/main" val="533831696"/>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65DC85-1A00-4095-8D14-665026FA23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1999" cy="6391275"/>
          </a:xfrm>
          <a:prstGeom prst="rect">
            <a:avLst/>
          </a:prstGeom>
        </p:spPr>
      </p:pic>
    </p:spTree>
    <p:extLst>
      <p:ext uri="{BB962C8B-B14F-4D97-AF65-F5344CB8AC3E}">
        <p14:creationId xmlns:p14="http://schemas.microsoft.com/office/powerpoint/2010/main" val="2222686811"/>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577049" y="758952"/>
            <a:ext cx="11008309" cy="3892168"/>
          </a:xfrm>
        </p:spPr>
        <p:txBody>
          <a:bodyPr anchor="ctr">
            <a:normAutofit/>
          </a:bodyPr>
          <a:lstStyle/>
          <a:p>
            <a:pPr lvl="0"/>
            <a:r>
              <a:rPr lang="en-US" sz="4800" i="1" dirty="0">
                <a:solidFill>
                  <a:schemeClr val="bg2">
                    <a:lumMod val="25000"/>
                  </a:schemeClr>
                </a:solidFill>
                <a:latin typeface="Times New Roman" panose="02020603050405020304" pitchFamily="18" charset="0"/>
                <a:cs typeface="Times New Roman" panose="02020603050405020304" pitchFamily="18" charset="0"/>
              </a:rPr>
              <a:t>Automation of the Machine Learning model to gain better accuracy using JENKINS  jobs and training using Docker…</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Complete integration based on </a:t>
            </a:r>
            <a:r>
              <a:rPr lang="en-US" dirty="0" err="1">
                <a:solidFill>
                  <a:srgbClr val="FFFFFF"/>
                </a:solidFill>
              </a:rPr>
              <a:t>mlops</a:t>
            </a:r>
            <a:endParaRPr lang="en-US" dirty="0">
              <a:solidFill>
                <a:srgbClr val="FFFFFF"/>
              </a:solidFill>
            </a:endParaRPr>
          </a:p>
        </p:txBody>
      </p:sp>
    </p:spTree>
    <p:extLst>
      <p:ext uri="{BB962C8B-B14F-4D97-AF65-F5344CB8AC3E}">
        <p14:creationId xmlns:p14="http://schemas.microsoft.com/office/powerpoint/2010/main" val="191714609"/>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l="-11000" r="-11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BE7ED80-6EA8-4210-9470-A9870FBC55AC}"/>
              </a:ext>
            </a:extLst>
          </p:cNvPr>
          <p:cNvSpPr txBox="1"/>
          <p:nvPr/>
        </p:nvSpPr>
        <p:spPr>
          <a:xfrm>
            <a:off x="4873842" y="903393"/>
            <a:ext cx="2617431" cy="1015663"/>
          </a:xfrm>
          <a:prstGeom prst="rect">
            <a:avLst/>
          </a:prstGeom>
          <a:noFill/>
        </p:spPr>
        <p:txBody>
          <a:bodyPr wrap="square" rtlCol="0">
            <a:spAutoFit/>
          </a:bodyPr>
          <a:lstStyle/>
          <a:p>
            <a:r>
              <a:rPr lang="en-IN" sz="6000" dirty="0">
                <a:solidFill>
                  <a:schemeClr val="accent6">
                    <a:lumMod val="75000"/>
                  </a:schemeClr>
                </a:solidFill>
                <a:latin typeface="Cambria Math" panose="02040503050406030204" pitchFamily="18" charset="0"/>
                <a:ea typeface="Cambria Math" panose="02040503050406030204" pitchFamily="18" charset="0"/>
              </a:rPr>
              <a:t>JOB-2</a:t>
            </a:r>
          </a:p>
        </p:txBody>
      </p:sp>
      <p:sp>
        <p:nvSpPr>
          <p:cNvPr id="6" name="TextBox 5">
            <a:extLst>
              <a:ext uri="{FF2B5EF4-FFF2-40B4-BE49-F238E27FC236}">
                <a16:creationId xmlns:a16="http://schemas.microsoft.com/office/drawing/2014/main" id="{C2B42CA6-1EF4-4FCB-80B1-E51123EC3F60}"/>
              </a:ext>
            </a:extLst>
          </p:cNvPr>
          <p:cNvSpPr txBox="1"/>
          <p:nvPr/>
        </p:nvSpPr>
        <p:spPr>
          <a:xfrm>
            <a:off x="8043170" y="903393"/>
            <a:ext cx="2617431" cy="1015663"/>
          </a:xfrm>
          <a:prstGeom prst="rect">
            <a:avLst/>
          </a:prstGeom>
          <a:noFill/>
        </p:spPr>
        <p:txBody>
          <a:bodyPr wrap="square" rtlCol="0">
            <a:spAutoFit/>
          </a:bodyPr>
          <a:lstStyle/>
          <a:p>
            <a:r>
              <a:rPr lang="en-IN" sz="6000" dirty="0">
                <a:solidFill>
                  <a:schemeClr val="accent6">
                    <a:lumMod val="75000"/>
                  </a:schemeClr>
                </a:solidFill>
                <a:latin typeface="Cambria Math" panose="02040503050406030204" pitchFamily="18" charset="0"/>
                <a:ea typeface="Cambria Math" panose="02040503050406030204" pitchFamily="18" charset="0"/>
              </a:rPr>
              <a:t>JOB-3</a:t>
            </a:r>
          </a:p>
        </p:txBody>
      </p:sp>
      <p:sp>
        <p:nvSpPr>
          <p:cNvPr id="7" name="TextBox 6">
            <a:extLst>
              <a:ext uri="{FF2B5EF4-FFF2-40B4-BE49-F238E27FC236}">
                <a16:creationId xmlns:a16="http://schemas.microsoft.com/office/drawing/2014/main" id="{A9C7BE5A-6747-4EED-8CA7-9701E7C106CB}"/>
              </a:ext>
            </a:extLst>
          </p:cNvPr>
          <p:cNvSpPr txBox="1"/>
          <p:nvPr/>
        </p:nvSpPr>
        <p:spPr>
          <a:xfrm>
            <a:off x="1704514" y="903393"/>
            <a:ext cx="2617431" cy="1015663"/>
          </a:xfrm>
          <a:prstGeom prst="rect">
            <a:avLst/>
          </a:prstGeom>
          <a:noFill/>
        </p:spPr>
        <p:txBody>
          <a:bodyPr wrap="square" rtlCol="0">
            <a:spAutoFit/>
          </a:bodyPr>
          <a:lstStyle/>
          <a:p>
            <a:r>
              <a:rPr lang="en-IN" sz="6000" dirty="0">
                <a:solidFill>
                  <a:schemeClr val="accent6">
                    <a:lumMod val="75000"/>
                  </a:schemeClr>
                </a:solidFill>
                <a:latin typeface="Cambria Math" panose="02040503050406030204" pitchFamily="18" charset="0"/>
                <a:ea typeface="Cambria Math" panose="02040503050406030204" pitchFamily="18" charset="0"/>
              </a:rPr>
              <a:t>JOB-1</a:t>
            </a:r>
          </a:p>
        </p:txBody>
      </p:sp>
      <p:sp>
        <p:nvSpPr>
          <p:cNvPr id="8" name="TextBox 7">
            <a:extLst>
              <a:ext uri="{FF2B5EF4-FFF2-40B4-BE49-F238E27FC236}">
                <a16:creationId xmlns:a16="http://schemas.microsoft.com/office/drawing/2014/main" id="{E3966FF0-E353-471B-90DE-ED956E843005}"/>
              </a:ext>
            </a:extLst>
          </p:cNvPr>
          <p:cNvSpPr txBox="1"/>
          <p:nvPr/>
        </p:nvSpPr>
        <p:spPr>
          <a:xfrm>
            <a:off x="4873842" y="1919056"/>
            <a:ext cx="2617431" cy="1331650"/>
          </a:xfrm>
          <a:prstGeom prst="rect">
            <a:avLst/>
          </a:prstGeom>
          <a:noFill/>
        </p:spPr>
        <p:txBody>
          <a:bodyPr wrap="square" rtlCol="0">
            <a:spAutoFit/>
          </a:bodyPr>
          <a:lstStyle/>
          <a:p>
            <a:endParaRPr lang="en-IN" dirty="0"/>
          </a:p>
        </p:txBody>
      </p:sp>
      <p:sp>
        <p:nvSpPr>
          <p:cNvPr id="9" name="TextBox 8">
            <a:extLst>
              <a:ext uri="{FF2B5EF4-FFF2-40B4-BE49-F238E27FC236}">
                <a16:creationId xmlns:a16="http://schemas.microsoft.com/office/drawing/2014/main" id="{08A342A3-7726-49AA-8E8A-1AD4DE2C5EA5}"/>
              </a:ext>
            </a:extLst>
          </p:cNvPr>
          <p:cNvSpPr txBox="1"/>
          <p:nvPr/>
        </p:nvSpPr>
        <p:spPr>
          <a:xfrm>
            <a:off x="8043170" y="1919056"/>
            <a:ext cx="2617431" cy="1331650"/>
          </a:xfrm>
          <a:prstGeom prst="rect">
            <a:avLst/>
          </a:prstGeom>
          <a:noFill/>
        </p:spPr>
        <p:txBody>
          <a:bodyPr wrap="square" rtlCol="0">
            <a:spAutoFit/>
          </a:bodyPr>
          <a:lstStyle/>
          <a:p>
            <a:endParaRPr lang="en-IN" dirty="0"/>
          </a:p>
        </p:txBody>
      </p:sp>
      <p:sp>
        <p:nvSpPr>
          <p:cNvPr id="11" name="TextBox 10">
            <a:extLst>
              <a:ext uri="{FF2B5EF4-FFF2-40B4-BE49-F238E27FC236}">
                <a16:creationId xmlns:a16="http://schemas.microsoft.com/office/drawing/2014/main" id="{3FB60865-27CD-45DF-BF74-F268ADD8BE51}"/>
              </a:ext>
            </a:extLst>
          </p:cNvPr>
          <p:cNvSpPr txBox="1"/>
          <p:nvPr/>
        </p:nvSpPr>
        <p:spPr>
          <a:xfrm>
            <a:off x="1704513" y="1919056"/>
            <a:ext cx="2617431" cy="3539430"/>
          </a:xfrm>
          <a:prstGeom prst="rect">
            <a:avLst/>
          </a:prstGeom>
          <a:noFill/>
        </p:spPr>
        <p:txBody>
          <a:bodyPr wrap="square" rtlCol="0">
            <a:spAutoFit/>
          </a:bodyPr>
          <a:lstStyle/>
          <a:p>
            <a:r>
              <a:rPr lang="en-IN" sz="2800" dirty="0">
                <a:solidFill>
                  <a:srgbClr val="002060"/>
                </a:solidFill>
                <a:latin typeface="Cambria Math" panose="02040503050406030204" pitchFamily="18" charset="0"/>
                <a:ea typeface="Cambria Math" panose="02040503050406030204" pitchFamily="18" charset="0"/>
              </a:rPr>
              <a:t>=&gt;  Pull the GitHub repository automatically when developers push repo to GitHub</a:t>
            </a:r>
          </a:p>
        </p:txBody>
      </p:sp>
      <p:sp>
        <p:nvSpPr>
          <p:cNvPr id="12" name="TextBox 11">
            <a:extLst>
              <a:ext uri="{FF2B5EF4-FFF2-40B4-BE49-F238E27FC236}">
                <a16:creationId xmlns:a16="http://schemas.microsoft.com/office/drawing/2014/main" id="{76E7E96B-77BE-4DCB-B199-7164F263E5A2}"/>
              </a:ext>
            </a:extLst>
          </p:cNvPr>
          <p:cNvSpPr txBox="1"/>
          <p:nvPr/>
        </p:nvSpPr>
        <p:spPr>
          <a:xfrm>
            <a:off x="4873842" y="1919055"/>
            <a:ext cx="2617431" cy="3970318"/>
          </a:xfrm>
          <a:prstGeom prst="rect">
            <a:avLst/>
          </a:prstGeom>
          <a:noFill/>
        </p:spPr>
        <p:txBody>
          <a:bodyPr wrap="square" rtlCol="0">
            <a:spAutoFit/>
          </a:bodyPr>
          <a:lstStyle/>
          <a:p>
            <a:r>
              <a:rPr lang="en-IN" sz="2800" dirty="0">
                <a:solidFill>
                  <a:srgbClr val="002060"/>
                </a:solidFill>
                <a:latin typeface="Cambria Math" panose="02040503050406030204" pitchFamily="18" charset="0"/>
                <a:ea typeface="Cambria Math" panose="02040503050406030204" pitchFamily="18" charset="0"/>
              </a:rPr>
              <a:t>=&gt; By looking at the code Jenkins should automatically start the software installed Docker container</a:t>
            </a:r>
          </a:p>
        </p:txBody>
      </p:sp>
      <p:sp>
        <p:nvSpPr>
          <p:cNvPr id="13" name="TextBox 12">
            <a:extLst>
              <a:ext uri="{FF2B5EF4-FFF2-40B4-BE49-F238E27FC236}">
                <a16:creationId xmlns:a16="http://schemas.microsoft.com/office/drawing/2014/main" id="{4A921562-53BA-4D5C-9191-9186FC713EE5}"/>
              </a:ext>
            </a:extLst>
          </p:cNvPr>
          <p:cNvSpPr txBox="1"/>
          <p:nvPr/>
        </p:nvSpPr>
        <p:spPr>
          <a:xfrm>
            <a:off x="8043169" y="1919055"/>
            <a:ext cx="2617431" cy="2246769"/>
          </a:xfrm>
          <a:prstGeom prst="rect">
            <a:avLst/>
          </a:prstGeom>
          <a:noFill/>
        </p:spPr>
        <p:txBody>
          <a:bodyPr wrap="square" rtlCol="0">
            <a:spAutoFit/>
          </a:bodyPr>
          <a:lstStyle/>
          <a:p>
            <a:r>
              <a:rPr lang="en-IN" sz="2800" dirty="0">
                <a:solidFill>
                  <a:srgbClr val="002060"/>
                </a:solidFill>
                <a:latin typeface="Cambria Math" panose="02040503050406030204" pitchFamily="18" charset="0"/>
                <a:ea typeface="Cambria Math" panose="02040503050406030204" pitchFamily="18" charset="0"/>
              </a:rPr>
              <a:t>=&gt; Train the model and predict accuracy or metrics </a:t>
            </a:r>
          </a:p>
        </p:txBody>
      </p:sp>
    </p:spTree>
    <p:extLst>
      <p:ext uri="{BB962C8B-B14F-4D97-AF65-F5344CB8AC3E}">
        <p14:creationId xmlns:p14="http://schemas.microsoft.com/office/powerpoint/2010/main" val="289634867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l="-11000" r="-11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C74D2E-AEE0-4A82-9BD8-71094EF11567}"/>
              </a:ext>
            </a:extLst>
          </p:cNvPr>
          <p:cNvSpPr txBox="1"/>
          <p:nvPr/>
        </p:nvSpPr>
        <p:spPr>
          <a:xfrm>
            <a:off x="4873842" y="903393"/>
            <a:ext cx="2617431" cy="1015663"/>
          </a:xfrm>
          <a:prstGeom prst="rect">
            <a:avLst/>
          </a:prstGeom>
          <a:noFill/>
        </p:spPr>
        <p:txBody>
          <a:bodyPr wrap="square" rtlCol="0">
            <a:spAutoFit/>
          </a:bodyPr>
          <a:lstStyle/>
          <a:p>
            <a:r>
              <a:rPr lang="en-IN" sz="6000" dirty="0">
                <a:solidFill>
                  <a:schemeClr val="accent6">
                    <a:lumMod val="75000"/>
                  </a:schemeClr>
                </a:solidFill>
                <a:latin typeface="Cambria Math" panose="02040503050406030204" pitchFamily="18" charset="0"/>
                <a:ea typeface="Cambria Math" panose="02040503050406030204" pitchFamily="18" charset="0"/>
              </a:rPr>
              <a:t>JOB-5</a:t>
            </a:r>
          </a:p>
        </p:txBody>
      </p:sp>
      <p:sp>
        <p:nvSpPr>
          <p:cNvPr id="5" name="TextBox 4">
            <a:extLst>
              <a:ext uri="{FF2B5EF4-FFF2-40B4-BE49-F238E27FC236}">
                <a16:creationId xmlns:a16="http://schemas.microsoft.com/office/drawing/2014/main" id="{89C395DE-B647-469A-B771-021566ACF89D}"/>
              </a:ext>
            </a:extLst>
          </p:cNvPr>
          <p:cNvSpPr txBox="1"/>
          <p:nvPr/>
        </p:nvSpPr>
        <p:spPr>
          <a:xfrm>
            <a:off x="8043170" y="903393"/>
            <a:ext cx="2617431" cy="1015663"/>
          </a:xfrm>
          <a:prstGeom prst="rect">
            <a:avLst/>
          </a:prstGeom>
          <a:noFill/>
        </p:spPr>
        <p:txBody>
          <a:bodyPr wrap="square" rtlCol="0">
            <a:spAutoFit/>
          </a:bodyPr>
          <a:lstStyle/>
          <a:p>
            <a:r>
              <a:rPr lang="en-IN" sz="6000" dirty="0">
                <a:solidFill>
                  <a:schemeClr val="accent6">
                    <a:lumMod val="75000"/>
                  </a:schemeClr>
                </a:solidFill>
                <a:latin typeface="Cambria Math" panose="02040503050406030204" pitchFamily="18" charset="0"/>
                <a:ea typeface="Cambria Math" panose="02040503050406030204" pitchFamily="18" charset="0"/>
              </a:rPr>
              <a:t>JOB-6</a:t>
            </a:r>
          </a:p>
        </p:txBody>
      </p:sp>
      <p:sp>
        <p:nvSpPr>
          <p:cNvPr id="6" name="TextBox 5">
            <a:extLst>
              <a:ext uri="{FF2B5EF4-FFF2-40B4-BE49-F238E27FC236}">
                <a16:creationId xmlns:a16="http://schemas.microsoft.com/office/drawing/2014/main" id="{FAC53CD0-3625-419E-B566-8BA3135D2A90}"/>
              </a:ext>
            </a:extLst>
          </p:cNvPr>
          <p:cNvSpPr txBox="1"/>
          <p:nvPr/>
        </p:nvSpPr>
        <p:spPr>
          <a:xfrm>
            <a:off x="1704514" y="903393"/>
            <a:ext cx="2617431" cy="1015663"/>
          </a:xfrm>
          <a:prstGeom prst="rect">
            <a:avLst/>
          </a:prstGeom>
          <a:noFill/>
        </p:spPr>
        <p:txBody>
          <a:bodyPr wrap="square" rtlCol="0">
            <a:spAutoFit/>
          </a:bodyPr>
          <a:lstStyle/>
          <a:p>
            <a:r>
              <a:rPr lang="en-IN" sz="6000" dirty="0">
                <a:solidFill>
                  <a:schemeClr val="accent6">
                    <a:lumMod val="75000"/>
                  </a:schemeClr>
                </a:solidFill>
                <a:latin typeface="Cambria Math" panose="02040503050406030204" pitchFamily="18" charset="0"/>
                <a:ea typeface="Cambria Math" panose="02040503050406030204" pitchFamily="18" charset="0"/>
              </a:rPr>
              <a:t>JOB-4</a:t>
            </a:r>
          </a:p>
        </p:txBody>
      </p:sp>
      <p:sp>
        <p:nvSpPr>
          <p:cNvPr id="7" name="TextBox 6">
            <a:extLst>
              <a:ext uri="{FF2B5EF4-FFF2-40B4-BE49-F238E27FC236}">
                <a16:creationId xmlns:a16="http://schemas.microsoft.com/office/drawing/2014/main" id="{D8E1B53D-A822-45DF-B6C2-560B5047223F}"/>
              </a:ext>
            </a:extLst>
          </p:cNvPr>
          <p:cNvSpPr txBox="1"/>
          <p:nvPr/>
        </p:nvSpPr>
        <p:spPr>
          <a:xfrm>
            <a:off x="4873842" y="1919056"/>
            <a:ext cx="2617431" cy="1331650"/>
          </a:xfrm>
          <a:prstGeom prst="rect">
            <a:avLst/>
          </a:prstGeom>
          <a:noFill/>
        </p:spPr>
        <p:txBody>
          <a:bodyPr wrap="square" rtlCol="0">
            <a:spAutoFit/>
          </a:bodyPr>
          <a:lstStyle/>
          <a:p>
            <a:endParaRPr lang="en-IN" dirty="0"/>
          </a:p>
        </p:txBody>
      </p:sp>
      <p:sp>
        <p:nvSpPr>
          <p:cNvPr id="8" name="TextBox 7">
            <a:extLst>
              <a:ext uri="{FF2B5EF4-FFF2-40B4-BE49-F238E27FC236}">
                <a16:creationId xmlns:a16="http://schemas.microsoft.com/office/drawing/2014/main" id="{B8FD9954-8D59-48BC-83AD-A1E356590033}"/>
              </a:ext>
            </a:extLst>
          </p:cNvPr>
          <p:cNvSpPr txBox="1"/>
          <p:nvPr/>
        </p:nvSpPr>
        <p:spPr>
          <a:xfrm>
            <a:off x="8043170" y="1919056"/>
            <a:ext cx="2617431" cy="1331650"/>
          </a:xfrm>
          <a:prstGeom prst="rect">
            <a:avLst/>
          </a:prstGeom>
          <a:noFill/>
        </p:spPr>
        <p:txBody>
          <a:bodyPr wrap="square" rtlCol="0">
            <a:spAutoFit/>
          </a:bodyPr>
          <a:lstStyle/>
          <a:p>
            <a:endParaRPr lang="en-IN" dirty="0"/>
          </a:p>
        </p:txBody>
      </p:sp>
      <p:sp>
        <p:nvSpPr>
          <p:cNvPr id="9" name="TextBox 8">
            <a:extLst>
              <a:ext uri="{FF2B5EF4-FFF2-40B4-BE49-F238E27FC236}">
                <a16:creationId xmlns:a16="http://schemas.microsoft.com/office/drawing/2014/main" id="{5A825429-D41C-443C-9FFB-E064DC780700}"/>
              </a:ext>
            </a:extLst>
          </p:cNvPr>
          <p:cNvSpPr txBox="1"/>
          <p:nvPr/>
        </p:nvSpPr>
        <p:spPr>
          <a:xfrm>
            <a:off x="1704513" y="1919056"/>
            <a:ext cx="2617431" cy="2677656"/>
          </a:xfrm>
          <a:prstGeom prst="rect">
            <a:avLst/>
          </a:prstGeom>
          <a:noFill/>
        </p:spPr>
        <p:txBody>
          <a:bodyPr wrap="square" rtlCol="0">
            <a:spAutoFit/>
          </a:bodyPr>
          <a:lstStyle/>
          <a:p>
            <a:r>
              <a:rPr lang="en-IN" sz="2800" dirty="0">
                <a:solidFill>
                  <a:srgbClr val="002060"/>
                </a:solidFill>
                <a:latin typeface="Cambria Math" panose="02040503050406030204" pitchFamily="18" charset="0"/>
                <a:ea typeface="Cambria Math" panose="02040503050406030204" pitchFamily="18" charset="0"/>
              </a:rPr>
              <a:t>=&gt;If metrics is less than 80% then tweak the Machine Learning model architecture</a:t>
            </a:r>
          </a:p>
        </p:txBody>
      </p:sp>
      <p:sp>
        <p:nvSpPr>
          <p:cNvPr id="10" name="TextBox 9">
            <a:extLst>
              <a:ext uri="{FF2B5EF4-FFF2-40B4-BE49-F238E27FC236}">
                <a16:creationId xmlns:a16="http://schemas.microsoft.com/office/drawing/2014/main" id="{F081B54F-4FBA-4D1B-8C31-CAD55F64D2D0}"/>
              </a:ext>
            </a:extLst>
          </p:cNvPr>
          <p:cNvSpPr txBox="1"/>
          <p:nvPr/>
        </p:nvSpPr>
        <p:spPr>
          <a:xfrm>
            <a:off x="4873842" y="1919055"/>
            <a:ext cx="2617431" cy="1815882"/>
          </a:xfrm>
          <a:prstGeom prst="rect">
            <a:avLst/>
          </a:prstGeom>
          <a:noFill/>
        </p:spPr>
        <p:txBody>
          <a:bodyPr wrap="square" rtlCol="0">
            <a:spAutoFit/>
          </a:bodyPr>
          <a:lstStyle/>
          <a:p>
            <a:r>
              <a:rPr lang="en-IN" sz="2800" dirty="0">
                <a:solidFill>
                  <a:srgbClr val="002060"/>
                </a:solidFill>
                <a:latin typeface="Cambria Math" panose="02040503050406030204" pitchFamily="18" charset="0"/>
                <a:ea typeface="Cambria Math" panose="02040503050406030204" pitchFamily="18" charset="0"/>
              </a:rPr>
              <a:t>=&gt; Notify that the best model is created to the client</a:t>
            </a:r>
          </a:p>
        </p:txBody>
      </p:sp>
      <p:sp>
        <p:nvSpPr>
          <p:cNvPr id="11" name="TextBox 10">
            <a:extLst>
              <a:ext uri="{FF2B5EF4-FFF2-40B4-BE49-F238E27FC236}">
                <a16:creationId xmlns:a16="http://schemas.microsoft.com/office/drawing/2014/main" id="{8E4C5122-A1F1-4D2C-8364-90A70450454D}"/>
              </a:ext>
            </a:extLst>
          </p:cNvPr>
          <p:cNvSpPr txBox="1"/>
          <p:nvPr/>
        </p:nvSpPr>
        <p:spPr>
          <a:xfrm>
            <a:off x="8043169" y="1919055"/>
            <a:ext cx="2858610" cy="4401205"/>
          </a:xfrm>
          <a:prstGeom prst="rect">
            <a:avLst/>
          </a:prstGeom>
          <a:noFill/>
        </p:spPr>
        <p:txBody>
          <a:bodyPr wrap="square" rtlCol="0">
            <a:spAutoFit/>
          </a:bodyPr>
          <a:lstStyle/>
          <a:p>
            <a:r>
              <a:rPr lang="en-IN" sz="2800" dirty="0">
                <a:solidFill>
                  <a:srgbClr val="002060"/>
                </a:solidFill>
                <a:latin typeface="Cambria Math" panose="02040503050406030204" pitchFamily="18" charset="0"/>
                <a:ea typeface="Cambria Math" panose="02040503050406030204" pitchFamily="18" charset="0"/>
              </a:rPr>
              <a:t>=&gt; If container fails from where it is running then this job should automatically start the container again from where the last trained model left</a:t>
            </a:r>
          </a:p>
        </p:txBody>
      </p:sp>
    </p:spTree>
    <p:extLst>
      <p:ext uri="{BB962C8B-B14F-4D97-AF65-F5344CB8AC3E}">
        <p14:creationId xmlns:p14="http://schemas.microsoft.com/office/powerpoint/2010/main" val="47320501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CC1E7-E19A-402A-BFBF-5A8DF6AE163D}"/>
              </a:ext>
            </a:extLst>
          </p:cNvPr>
          <p:cNvSpPr>
            <a:spLocks noGrp="1"/>
          </p:cNvSpPr>
          <p:nvPr>
            <p:ph type="title"/>
          </p:nvPr>
        </p:nvSpPr>
        <p:spPr>
          <a:xfrm>
            <a:off x="1051707" y="-61345"/>
            <a:ext cx="10088585" cy="911737"/>
          </a:xfrm>
        </p:spPr>
        <p:txBody>
          <a:bodyPr>
            <a:normAutofit fontScale="90000"/>
          </a:bodyPr>
          <a:lstStyle/>
          <a:p>
            <a:r>
              <a:rPr lang="en-IN" dirty="0"/>
              <a:t>JOB – 1 DOWNLOADING GitHub Repo </a:t>
            </a:r>
          </a:p>
        </p:txBody>
      </p:sp>
      <p:pic>
        <p:nvPicPr>
          <p:cNvPr id="5" name="Picture 4">
            <a:extLst>
              <a:ext uri="{FF2B5EF4-FFF2-40B4-BE49-F238E27FC236}">
                <a16:creationId xmlns:a16="http://schemas.microsoft.com/office/drawing/2014/main" id="{4E408B96-8383-441A-81E2-74EE687C81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422" y="1029810"/>
            <a:ext cx="5623559" cy="4977798"/>
          </a:xfrm>
          <a:prstGeom prst="rect">
            <a:avLst/>
          </a:prstGeom>
        </p:spPr>
      </p:pic>
      <p:pic>
        <p:nvPicPr>
          <p:cNvPr id="7" name="Picture 6">
            <a:extLst>
              <a:ext uri="{FF2B5EF4-FFF2-40B4-BE49-F238E27FC236}">
                <a16:creationId xmlns:a16="http://schemas.microsoft.com/office/drawing/2014/main" id="{782BFBEC-0839-49D5-8E68-959A714B41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7893" y="1029810"/>
            <a:ext cx="6195685" cy="4977798"/>
          </a:xfrm>
          <a:prstGeom prst="rect">
            <a:avLst/>
          </a:prstGeom>
        </p:spPr>
      </p:pic>
    </p:spTree>
    <p:extLst>
      <p:ext uri="{BB962C8B-B14F-4D97-AF65-F5344CB8AC3E}">
        <p14:creationId xmlns:p14="http://schemas.microsoft.com/office/powerpoint/2010/main" val="156631085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41F60-968F-4EF8-B59E-E8C1B361AB17}"/>
              </a:ext>
            </a:extLst>
          </p:cNvPr>
          <p:cNvSpPr>
            <a:spLocks noGrp="1"/>
          </p:cNvSpPr>
          <p:nvPr>
            <p:ph type="title"/>
          </p:nvPr>
        </p:nvSpPr>
        <p:spPr>
          <a:xfrm>
            <a:off x="1815750" y="-550829"/>
            <a:ext cx="10058400" cy="1450757"/>
          </a:xfrm>
        </p:spPr>
        <p:txBody>
          <a:bodyPr/>
          <a:lstStyle/>
          <a:p>
            <a:r>
              <a:rPr lang="en-IN" dirty="0"/>
              <a:t>JOB -1 CONSOLE OUTPUT</a:t>
            </a:r>
          </a:p>
        </p:txBody>
      </p:sp>
      <p:pic>
        <p:nvPicPr>
          <p:cNvPr id="4" name="Picture 3">
            <a:extLst>
              <a:ext uri="{FF2B5EF4-FFF2-40B4-BE49-F238E27FC236}">
                <a16:creationId xmlns:a16="http://schemas.microsoft.com/office/drawing/2014/main" id="{48BAB8AD-D36E-4C3D-899B-E2099FF157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505" y="1027146"/>
            <a:ext cx="10162990" cy="5329266"/>
          </a:xfrm>
          <a:prstGeom prst="rect">
            <a:avLst/>
          </a:prstGeom>
        </p:spPr>
      </p:pic>
    </p:spTree>
    <p:extLst>
      <p:ext uri="{BB962C8B-B14F-4D97-AF65-F5344CB8AC3E}">
        <p14:creationId xmlns:p14="http://schemas.microsoft.com/office/powerpoint/2010/main" val="278222142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7D6A7-0AC0-4326-9ECE-6E94690D0D65}"/>
              </a:ext>
            </a:extLst>
          </p:cNvPr>
          <p:cNvSpPr>
            <a:spLocks noGrp="1"/>
          </p:cNvSpPr>
          <p:nvPr>
            <p:ph type="title"/>
          </p:nvPr>
        </p:nvSpPr>
        <p:spPr>
          <a:xfrm>
            <a:off x="1593629" y="-416951"/>
            <a:ext cx="9796421" cy="1450757"/>
          </a:xfrm>
        </p:spPr>
        <p:txBody>
          <a:bodyPr/>
          <a:lstStyle/>
          <a:p>
            <a:r>
              <a:rPr lang="en-IN" dirty="0"/>
              <a:t>JOB – 2 LAUNCHING DOCKER</a:t>
            </a:r>
          </a:p>
        </p:txBody>
      </p:sp>
      <p:pic>
        <p:nvPicPr>
          <p:cNvPr id="5" name="Picture 4">
            <a:extLst>
              <a:ext uri="{FF2B5EF4-FFF2-40B4-BE49-F238E27FC236}">
                <a16:creationId xmlns:a16="http://schemas.microsoft.com/office/drawing/2014/main" id="{25906850-505C-4F21-B2D4-22224E74EE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17" y="1322226"/>
            <a:ext cx="5969390" cy="5041998"/>
          </a:xfrm>
          <a:prstGeom prst="rect">
            <a:avLst/>
          </a:prstGeom>
        </p:spPr>
      </p:pic>
      <p:pic>
        <p:nvPicPr>
          <p:cNvPr id="7" name="Picture 6">
            <a:extLst>
              <a:ext uri="{FF2B5EF4-FFF2-40B4-BE49-F238E27FC236}">
                <a16:creationId xmlns:a16="http://schemas.microsoft.com/office/drawing/2014/main" id="{F7743FB7-B7C4-45C2-B3DC-EFD212A2F4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322226"/>
            <a:ext cx="6057783" cy="4877406"/>
          </a:xfrm>
          <a:prstGeom prst="rect">
            <a:avLst/>
          </a:prstGeom>
        </p:spPr>
      </p:pic>
    </p:spTree>
    <p:extLst>
      <p:ext uri="{BB962C8B-B14F-4D97-AF65-F5344CB8AC3E}">
        <p14:creationId xmlns:p14="http://schemas.microsoft.com/office/powerpoint/2010/main" val="221800270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urtains"/>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A4FFF0-972E-4900-9653-EFD4E37332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4016" y="919778"/>
            <a:ext cx="9943968" cy="5436634"/>
          </a:xfrm>
          <a:prstGeom prst="rect">
            <a:avLst/>
          </a:prstGeom>
        </p:spPr>
      </p:pic>
      <p:sp>
        <p:nvSpPr>
          <p:cNvPr id="5" name="Title 1">
            <a:extLst>
              <a:ext uri="{FF2B5EF4-FFF2-40B4-BE49-F238E27FC236}">
                <a16:creationId xmlns:a16="http://schemas.microsoft.com/office/drawing/2014/main" id="{2E6CDAEF-F127-4E96-BCD8-4062AAC016C1}"/>
              </a:ext>
            </a:extLst>
          </p:cNvPr>
          <p:cNvSpPr>
            <a:spLocks noGrp="1"/>
          </p:cNvSpPr>
          <p:nvPr>
            <p:ph type="title"/>
          </p:nvPr>
        </p:nvSpPr>
        <p:spPr>
          <a:xfrm>
            <a:off x="1815750" y="-639605"/>
            <a:ext cx="10058400" cy="1450757"/>
          </a:xfrm>
        </p:spPr>
        <p:txBody>
          <a:bodyPr/>
          <a:lstStyle/>
          <a:p>
            <a:r>
              <a:rPr lang="en-IN" dirty="0"/>
              <a:t>JOB -2 CONSOLE OUTPUT</a:t>
            </a:r>
          </a:p>
        </p:txBody>
      </p:sp>
    </p:spTree>
    <p:extLst>
      <p:ext uri="{BB962C8B-B14F-4D97-AF65-F5344CB8AC3E}">
        <p14:creationId xmlns:p14="http://schemas.microsoft.com/office/powerpoint/2010/main" val="204984670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F7F62-4479-42F9-9157-E26361258FD0}"/>
              </a:ext>
            </a:extLst>
          </p:cNvPr>
          <p:cNvSpPr>
            <a:spLocks noGrp="1"/>
          </p:cNvSpPr>
          <p:nvPr>
            <p:ph type="title"/>
          </p:nvPr>
        </p:nvSpPr>
        <p:spPr>
          <a:xfrm>
            <a:off x="1633787" y="248575"/>
            <a:ext cx="8353592" cy="864830"/>
          </a:xfrm>
        </p:spPr>
        <p:txBody>
          <a:bodyPr>
            <a:normAutofit/>
          </a:bodyPr>
          <a:lstStyle/>
          <a:p>
            <a:r>
              <a:rPr lang="en-IN" dirty="0"/>
              <a:t>JOB – 3 TRAINING MODEL</a:t>
            </a:r>
          </a:p>
        </p:txBody>
      </p:sp>
      <p:pic>
        <p:nvPicPr>
          <p:cNvPr id="5" name="Picture 4">
            <a:extLst>
              <a:ext uri="{FF2B5EF4-FFF2-40B4-BE49-F238E27FC236}">
                <a16:creationId xmlns:a16="http://schemas.microsoft.com/office/drawing/2014/main" id="{F8EEC4D1-BE29-47EB-8239-191C3C02F0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001" y="1318409"/>
            <a:ext cx="5819514" cy="4981807"/>
          </a:xfrm>
          <a:prstGeom prst="rect">
            <a:avLst/>
          </a:prstGeom>
        </p:spPr>
      </p:pic>
      <p:pic>
        <p:nvPicPr>
          <p:cNvPr id="7" name="Picture 6">
            <a:extLst>
              <a:ext uri="{FF2B5EF4-FFF2-40B4-BE49-F238E27FC236}">
                <a16:creationId xmlns:a16="http://schemas.microsoft.com/office/drawing/2014/main" id="{E1B575B6-356D-4D13-A79B-DA8CDC81D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3693" y="1318409"/>
            <a:ext cx="5819513" cy="4981806"/>
          </a:xfrm>
          <a:prstGeom prst="rect">
            <a:avLst/>
          </a:prstGeom>
        </p:spPr>
      </p:pic>
    </p:spTree>
    <p:extLst>
      <p:ext uri="{BB962C8B-B14F-4D97-AF65-F5344CB8AC3E}">
        <p14:creationId xmlns:p14="http://schemas.microsoft.com/office/powerpoint/2010/main" val="389445708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{B24A6767-6710-4BA8-B069-41B8E04B5723}tf56160789</Template>
  <TotalTime>0</TotalTime>
  <Words>287</Words>
  <Application>Microsoft Office PowerPoint</Application>
  <PresentationFormat>Widescreen</PresentationFormat>
  <Paragraphs>30</Paragraphs>
  <Slides>18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Bookman Old Style</vt:lpstr>
      <vt:lpstr>Calibri</vt:lpstr>
      <vt:lpstr>Cambria Math</vt:lpstr>
      <vt:lpstr>Franklin Gothic Book</vt:lpstr>
      <vt:lpstr>Georgia</vt:lpstr>
      <vt:lpstr>Ink Free</vt:lpstr>
      <vt:lpstr>Times New Roman</vt:lpstr>
      <vt:lpstr>Trebuchet MS</vt:lpstr>
      <vt:lpstr>1_RetrospectVTI</vt:lpstr>
      <vt:lpstr>M.L Automation with DevOps</vt:lpstr>
      <vt:lpstr>Automation of the Machine Learning model to gain better accuracy using JENKINS  jobs and training using Docker…</vt:lpstr>
      <vt:lpstr>PowerPoint Presentation</vt:lpstr>
      <vt:lpstr>PowerPoint Presentation</vt:lpstr>
      <vt:lpstr>JOB – 1 DOWNLOADING GitHub Repo </vt:lpstr>
      <vt:lpstr>JOB -1 CONSOLE OUTPUT</vt:lpstr>
      <vt:lpstr>JOB – 2 LAUNCHING DOCKER</vt:lpstr>
      <vt:lpstr>JOB -2 CONSOLE OUTPUT</vt:lpstr>
      <vt:lpstr>JOB – 3 TRAINING MODEL</vt:lpstr>
      <vt:lpstr>JOB – 4 TWEAKING MODEL </vt:lpstr>
      <vt:lpstr>JOB – 5 SENDING MAIL TO THE CLIENT</vt:lpstr>
      <vt:lpstr>JOB – 5 CONSOLE OUTPUT</vt:lpstr>
      <vt:lpstr>JOB – 6 MONITORING CONTAINER</vt:lpstr>
      <vt:lpstr>JOB – 6 CONSOLE OUTPUT</vt:lpstr>
      <vt:lpstr>Dockerfile</vt:lpstr>
      <vt:lpstr>The process done in between Training and Tweaking jobs of Jenkins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2020-05-29T08:32:47Z</dcterms:created>
  <dcterms:modified xsi:type="dcterms:W3CDTF">2020-05-29T10:08:58Z</dcterms:modified>
</cp:coreProperties>
</file>